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4" r:id="rId3"/>
    <p:sldId id="273" r:id="rId4"/>
    <p:sldId id="283" r:id="rId5"/>
    <p:sldId id="275" r:id="rId6"/>
    <p:sldId id="276" r:id="rId7"/>
    <p:sldId id="278" r:id="rId8"/>
    <p:sldId id="277" r:id="rId9"/>
    <p:sldId id="279" r:id="rId10"/>
    <p:sldId id="280" r:id="rId11"/>
    <p:sldId id="281" r:id="rId12"/>
    <p:sldId id="282" r:id="rId13"/>
    <p:sldId id="288" r:id="rId14"/>
    <p:sldId id="284" r:id="rId15"/>
    <p:sldId id="289" r:id="rId16"/>
    <p:sldId id="285" r:id="rId17"/>
    <p:sldId id="286" r:id="rId18"/>
    <p:sldId id="287" r:id="rId19"/>
    <p:sldId id="290" r:id="rId20"/>
    <p:sldId id="291" r:id="rId21"/>
    <p:sldId id="292" r:id="rId22"/>
    <p:sldId id="300" r:id="rId23"/>
    <p:sldId id="294" r:id="rId24"/>
    <p:sldId id="293" r:id="rId25"/>
    <p:sldId id="295" r:id="rId26"/>
    <p:sldId id="299" r:id="rId27"/>
    <p:sldId id="296" r:id="rId28"/>
    <p:sldId id="297" r:id="rId29"/>
    <p:sldId id="298" r:id="rId30"/>
    <p:sldId id="258" r:id="rId31"/>
    <p:sldId id="265" r:id="rId32"/>
    <p:sldId id="271" r:id="rId33"/>
    <p:sldId id="259" r:id="rId34"/>
    <p:sldId id="269" r:id="rId35"/>
    <p:sldId id="270" r:id="rId36"/>
    <p:sldId id="260" r:id="rId37"/>
    <p:sldId id="261" r:id="rId38"/>
    <p:sldId id="262" r:id="rId39"/>
    <p:sldId id="266" r:id="rId40"/>
    <p:sldId id="264" r:id="rId41"/>
    <p:sldId id="263" r:id="rId42"/>
    <p:sldId id="267" r:id="rId43"/>
    <p:sldId id="268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56" autoAdjust="0"/>
    <p:restoredTop sz="94660"/>
  </p:normalViewPr>
  <p:slideViewPr>
    <p:cSldViewPr>
      <p:cViewPr>
        <p:scale>
          <a:sx n="94" d="100"/>
          <a:sy n="94" d="100"/>
        </p:scale>
        <p:origin x="-204" y="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D6EFD-1965-48AB-9952-72A24A3E4B68}" type="datetimeFigureOut">
              <a:rPr lang="ru-RU" smtClean="0"/>
              <a:pPr/>
              <a:t>01.10.2019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B1404-9F66-4E20-A56D-25B4B605BB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D6EFD-1965-48AB-9952-72A24A3E4B68}" type="datetimeFigureOut">
              <a:rPr lang="ru-RU" smtClean="0"/>
              <a:pPr/>
              <a:t>01.10.2019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B1404-9F66-4E20-A56D-25B4B605BB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D6EFD-1965-48AB-9952-72A24A3E4B68}" type="datetimeFigureOut">
              <a:rPr lang="ru-RU" smtClean="0"/>
              <a:pPr/>
              <a:t>01.10.2019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B1404-9F66-4E20-A56D-25B4B605BB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D6EFD-1965-48AB-9952-72A24A3E4B68}" type="datetimeFigureOut">
              <a:rPr lang="ru-RU" smtClean="0"/>
              <a:pPr/>
              <a:t>01.10.2019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B1404-9F66-4E20-A56D-25B4B605BB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D6EFD-1965-48AB-9952-72A24A3E4B68}" type="datetimeFigureOut">
              <a:rPr lang="ru-RU" smtClean="0"/>
              <a:pPr/>
              <a:t>01.10.2019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B1404-9F66-4E20-A56D-25B4B605BB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D6EFD-1965-48AB-9952-72A24A3E4B68}" type="datetimeFigureOut">
              <a:rPr lang="ru-RU" smtClean="0"/>
              <a:pPr/>
              <a:t>01.10.2019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B1404-9F66-4E20-A56D-25B4B605BB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D6EFD-1965-48AB-9952-72A24A3E4B68}" type="datetimeFigureOut">
              <a:rPr lang="ru-RU" smtClean="0"/>
              <a:pPr/>
              <a:t>01.10.2019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B1404-9F66-4E20-A56D-25B4B605BB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D6EFD-1965-48AB-9952-72A24A3E4B68}" type="datetimeFigureOut">
              <a:rPr lang="ru-RU" smtClean="0"/>
              <a:pPr/>
              <a:t>01.10.2019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B1404-9F66-4E20-A56D-25B4B605BB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D6EFD-1965-48AB-9952-72A24A3E4B68}" type="datetimeFigureOut">
              <a:rPr lang="ru-RU" smtClean="0"/>
              <a:pPr/>
              <a:t>01.10.2019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B1404-9F66-4E20-A56D-25B4B605BB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D6EFD-1965-48AB-9952-72A24A3E4B68}" type="datetimeFigureOut">
              <a:rPr lang="ru-RU" smtClean="0"/>
              <a:pPr/>
              <a:t>01.10.2019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B1404-9F66-4E20-A56D-25B4B605BB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D6EFD-1965-48AB-9952-72A24A3E4B68}" type="datetimeFigureOut">
              <a:rPr lang="ru-RU" smtClean="0"/>
              <a:pPr/>
              <a:t>01.10.2019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B1404-9F66-4E20-A56D-25B4B605BB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2D6EFD-1965-48AB-9952-72A24A3E4B68}" type="datetimeFigureOut">
              <a:rPr lang="ru-RU" smtClean="0"/>
              <a:pPr/>
              <a:t>01.10.2019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B1404-9F66-4E20-A56D-25B4B605BBE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Религиозный мистицизм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40768"/>
            <a:ext cx="7416824" cy="5389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8323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569" y="3284985"/>
            <a:ext cx="4957580" cy="3537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88641"/>
            <a:ext cx="8856984" cy="3528392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dirty="0" smtClean="0"/>
              <a:t>	</a:t>
            </a:r>
            <a:r>
              <a:rPr lang="ru-RU" sz="2400" dirty="0" smtClean="0"/>
              <a:t>Очищение </a:t>
            </a:r>
            <a:r>
              <a:rPr lang="ru-RU" sz="2400" dirty="0"/>
              <a:t>подразумевает исполнение требований, касающихся телесного аспекта жизни ("умерщвлении духом дел плотских"): соблюдение постов, воздержания, молитв в строго определённое время и в необходимых позах (например, на коленях). </a:t>
            </a:r>
            <a:endParaRPr lang="ru-RU" sz="24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/>
              <a:t>	</a:t>
            </a:r>
            <a:r>
              <a:rPr lang="ru-RU" sz="2400" dirty="0" smtClean="0"/>
              <a:t>К </a:t>
            </a:r>
            <a:r>
              <a:rPr lang="ru-RU" sz="2400" dirty="0"/>
              <a:t>этой же категории относятся акты милосердия — помощь голодным, предоставление ночлега и т.д. В процессе очищения христианин должен избавиться от пагубных привычек, страстей и др. 	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284984"/>
            <a:ext cx="2987824" cy="3537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3717032"/>
            <a:ext cx="439248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	</a:t>
            </a:r>
            <a:r>
              <a:rPr lang="ru-RU" sz="2400" dirty="0" smtClean="0"/>
              <a:t>Этот </a:t>
            </a:r>
            <a:r>
              <a:rPr lang="ru-RU" sz="2400" dirty="0"/>
              <a:t>путь связан с понятием аскезы, что первоначально трактовалось в том плане, что мистик является "духовным атлетом", соблюдающим самодисциплину и смирение.</a:t>
            </a:r>
          </a:p>
        </p:txBody>
      </p:sp>
    </p:spTree>
    <p:extLst>
      <p:ext uri="{BB962C8B-B14F-4D97-AF65-F5344CB8AC3E}">
        <p14:creationId xmlns:p14="http://schemas.microsoft.com/office/powerpoint/2010/main" val="23098586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332656"/>
            <a:ext cx="878497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	</a:t>
            </a:r>
            <a:r>
              <a:rPr lang="ru-RU" sz="2600" dirty="0" smtClean="0"/>
              <a:t>Просвещение </a:t>
            </a:r>
            <a:r>
              <a:rPr lang="ru-RU" sz="2600" dirty="0"/>
              <a:t>— это проникновение ума как в суть Священного Писания, так и постижение истины, скрытой в самой природе. Это позволяет лицезреть Бога в различных стихийных проявлениях. Как говорится, "неверующий смотрит вокруг и нигде не видит Бога, а мистик смотри вокруг и видит только Бога".</a:t>
            </a:r>
          </a:p>
          <a:p>
            <a:pPr marL="0" indent="0">
              <a:buNone/>
            </a:pPr>
            <a:r>
              <a:rPr lang="ru-RU" sz="2600" dirty="0" smtClean="0"/>
              <a:t>	Единение</a:t>
            </a:r>
            <a:r>
              <a:rPr lang="ru-RU" sz="2600" dirty="0"/>
              <a:t>, которое также называют </a:t>
            </a:r>
            <a:r>
              <a:rPr lang="ru-RU" sz="2600" dirty="0" err="1"/>
              <a:t>контепляцией</a:t>
            </a:r>
            <a:r>
              <a:rPr lang="ru-RU" sz="2600" dirty="0"/>
              <a:t>, заключается в познании сердцем божественной любви</a:t>
            </a:r>
            <a:r>
              <a:rPr lang="ru-RU" dirty="0" smtClean="0"/>
              <a:t>: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786350"/>
            <a:ext cx="6704424" cy="3077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10999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Основы исламского мистицизма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8080" y="908720"/>
            <a:ext cx="8435280" cy="417646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800" dirty="0" smtClean="0"/>
              <a:t>	</a:t>
            </a:r>
            <a:r>
              <a:rPr lang="ru-RU" sz="2600" dirty="0" smtClean="0"/>
              <a:t>Тот</a:t>
            </a:r>
            <a:r>
              <a:rPr lang="ru-RU" sz="2600" dirty="0"/>
              <a:t>, кто спит на пути, потеряет либо шапку, либо голову</a:t>
            </a:r>
            <a:r>
              <a:rPr lang="ru-RU" sz="2600" dirty="0" smtClean="0"/>
              <a:t>. </a:t>
            </a:r>
            <a:r>
              <a:rPr lang="ru-RU" sz="2200" dirty="0" smtClean="0"/>
              <a:t>(Низами</a:t>
            </a:r>
            <a:r>
              <a:rPr lang="ru-RU" sz="2200" dirty="0"/>
              <a:t>, </a:t>
            </a:r>
            <a:r>
              <a:rPr lang="ru-RU" sz="2200" dirty="0" err="1"/>
              <a:t>суфийский</a:t>
            </a:r>
            <a:r>
              <a:rPr lang="ru-RU" sz="2200" dirty="0"/>
              <a:t> </a:t>
            </a:r>
            <a:r>
              <a:rPr lang="ru-RU" sz="2200" dirty="0" smtClean="0"/>
              <a:t>Мастер).</a:t>
            </a:r>
            <a:endParaRPr lang="ru-RU" sz="2200" dirty="0"/>
          </a:p>
          <a:p>
            <a:pPr marL="0" indent="0">
              <a:buNone/>
            </a:pPr>
            <a:r>
              <a:rPr lang="ru-RU" sz="2600" dirty="0" smtClean="0"/>
              <a:t>	Лежащий </a:t>
            </a:r>
            <a:r>
              <a:rPr lang="ru-RU" sz="2600" dirty="0"/>
              <a:t>на пересечении путей древнего мира, Ближайший Восток был настоящей алхимической лабораторией, в которой смешивались элементы азиатских и европейских учений, образуя странные и необычные соединения. </a:t>
            </a:r>
            <a:endParaRPr lang="ru-RU" sz="2600" dirty="0" smtClean="0"/>
          </a:p>
          <a:p>
            <a:pPr marL="0" indent="0">
              <a:buNone/>
            </a:pPr>
            <a:r>
              <a:rPr lang="ru-RU" sz="2600" dirty="0" smtClean="0"/>
              <a:t>	Мусульманин </a:t>
            </a:r>
            <a:r>
              <a:rPr lang="ru-RU" sz="2600" dirty="0"/>
              <a:t>– это очень благочестивый человек, придерживающийся учения гораздо тверже, чем приверженцы большинства других религиозных групп, но именно  на Востоке процветало множество странных видов учений. </a:t>
            </a:r>
            <a:endParaRPr lang="ru-RU" sz="2600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388" y="4285861"/>
            <a:ext cx="2277100" cy="2572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8720" y="4797152"/>
            <a:ext cx="643586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	</a:t>
            </a:r>
            <a:r>
              <a:rPr lang="ru-RU" sz="2200" dirty="0" smtClean="0"/>
              <a:t>Многие </a:t>
            </a:r>
            <a:r>
              <a:rPr lang="ru-RU" sz="2200" dirty="0"/>
              <a:t>христианские философы и интеллектуалы учились у исламских мистиков искусству магии. К наиболее интересным мистическим группам принадлежат ДРУЗЫ, ДЕРВИШИ И СУФИИ.</a:t>
            </a:r>
          </a:p>
        </p:txBody>
      </p:sp>
    </p:spTree>
    <p:extLst>
      <p:ext uri="{BB962C8B-B14F-4D97-AF65-F5344CB8AC3E}">
        <p14:creationId xmlns:p14="http://schemas.microsoft.com/office/powerpoint/2010/main" val="33477491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88640"/>
            <a:ext cx="4968552" cy="7200800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dirty="0" smtClean="0"/>
              <a:t>	</a:t>
            </a:r>
            <a:r>
              <a:rPr lang="ru-RU" sz="4200" dirty="0" smtClean="0"/>
              <a:t>Ученые </a:t>
            </a:r>
            <a:r>
              <a:rPr lang="ru-RU" sz="4200" dirty="0"/>
              <a:t>мусульманского мира занимались наукой, подобной </a:t>
            </a:r>
            <a:r>
              <a:rPr lang="ru-RU" sz="4200" dirty="0" err="1"/>
              <a:t>каббалистике</a:t>
            </a:r>
            <a:r>
              <a:rPr lang="ru-RU" sz="4200" dirty="0"/>
              <a:t> христианских мистиков, алхимией, </a:t>
            </a:r>
            <a:r>
              <a:rPr lang="ru-RU" sz="4200" dirty="0" err="1"/>
              <a:t>терматургией</a:t>
            </a:r>
            <a:r>
              <a:rPr lang="ru-RU" sz="4200" dirty="0"/>
              <a:t>, нумерологией, применяли зашифрованные сочетания слов, букв, слогов, обладали удивительно точным искусством предсказания. </a:t>
            </a:r>
          </a:p>
          <a:p>
            <a:pPr marL="0" indent="0">
              <a:buNone/>
            </a:pPr>
            <a:r>
              <a:rPr lang="ru-RU" sz="4200" dirty="0" smtClean="0"/>
              <a:t>	Основы </a:t>
            </a:r>
            <a:r>
              <a:rPr lang="ru-RU" sz="4200" dirty="0"/>
              <a:t>суфизма заложил сам Пророк Мухаммед. Он был не только моралистом, блестящим государственным деятелем и религиозным лидером – он был также выдающимся мистиком, на протяжении всей своей жизни развивавшим отрешенность от мирских почестей и материальных ценностей. </a:t>
            </a:r>
            <a:endParaRPr lang="ru-RU" sz="4200" dirty="0" smtClean="0"/>
          </a:p>
          <a:p>
            <a:pPr marL="0" indent="0">
              <a:buNone/>
            </a:pPr>
            <a:r>
              <a:rPr lang="ru-RU" sz="4200" dirty="0"/>
              <a:t>	</a:t>
            </a:r>
            <a:r>
              <a:rPr lang="ru-RU" sz="4200" dirty="0" smtClean="0"/>
              <a:t>Он </a:t>
            </a:r>
            <a:r>
              <a:rPr lang="ru-RU" sz="4200" dirty="0"/>
              <a:t>прославился, в первую очередь, скромностью и спокойной покорностью Воле Аллаха. Как и все основатели мировых религий, он совершенно отличался от тех, кто распространял в мире его учение. С ростом земных богатств и власти веры последняя все больше отступала от истинного примера и законов Пророка.</a:t>
            </a:r>
          </a:p>
          <a:p>
            <a:pPr marL="0" indent="0">
              <a:buNone/>
            </a:pPr>
            <a:r>
              <a:rPr lang="ru-RU" sz="3800" dirty="0" smtClean="0"/>
              <a:t>	</a:t>
            </a:r>
            <a:endParaRPr lang="ru-RU" sz="38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453" y="116632"/>
            <a:ext cx="3660652" cy="52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03127" y="5353368"/>
            <a:ext cx="40273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Корни христианского и исламского мистицизма почти аналогичны – они были выражением протеста против разложения в духовной и светской верхушке общества.</a:t>
            </a:r>
          </a:p>
        </p:txBody>
      </p:sp>
    </p:spTree>
    <p:extLst>
      <p:ext uri="{BB962C8B-B14F-4D97-AF65-F5344CB8AC3E}">
        <p14:creationId xmlns:p14="http://schemas.microsoft.com/office/powerpoint/2010/main" val="16721888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2476" y="1854696"/>
            <a:ext cx="10396476" cy="5003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630932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/>
              <a:t>Четкого разделения между дервишами и суфиями нет; они соотносятся между собой как практика и теория – первые отправляют обряд особой формы, вторые придерживаются сложной философской доктрины. Мистическое мировоззрение предполагает стремление к переживанию духовной реализации. Учитывая схожесть и даже полную идентичность цели, методы, приемы и дисциплины для достижения, развития и расширения сознания почти одинаковы.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Мистики наиболее терпимы и склонны признавать факт межрелигиозного единства. </a:t>
            </a:r>
            <a:r>
              <a:rPr lang="ru-RU" dirty="0" smtClean="0"/>
              <a:t>Уровень </a:t>
            </a:r>
            <a:r>
              <a:rPr lang="ru-RU" dirty="0"/>
              <a:t>убежденности мистицизма трудно удержать, это под силу только очень восприимчивым, честным и склонным к созерцанию от природы. Структура мистических убеждений сложна; ее основополагающие концепции заимствованы из множества источников.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Почти все эзотерические общества мусульманского мира возникли в X – XIII </a:t>
            </a:r>
            <a:r>
              <a:rPr lang="ru-RU" dirty="0" err="1"/>
              <a:t>в.в</a:t>
            </a:r>
            <a:r>
              <a:rPr lang="ru-RU" dirty="0"/>
              <a:t>. н.э. Эти школы вобрали в себя элементы платонизма, иудаизма, гностицизма, </a:t>
            </a:r>
            <a:r>
              <a:rPr lang="ru-RU" dirty="0" err="1"/>
              <a:t>каббалистики</a:t>
            </a:r>
            <a:r>
              <a:rPr lang="ru-RU" dirty="0"/>
              <a:t>, буддизма и зороастризма. Синтез происходил не случайно, а по детальному, тщательно разработанному плану.</a:t>
            </a:r>
          </a:p>
        </p:txBody>
      </p:sp>
    </p:spTree>
    <p:extLst>
      <p:ext uri="{BB962C8B-B14F-4D97-AF65-F5344CB8AC3E}">
        <p14:creationId xmlns:p14="http://schemas.microsoft.com/office/powerpoint/2010/main" val="26846609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Сами суфии объясняют происхождение своего названия от двух слов, или корней, означающих «шерсть» и «мудрость». 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50223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90158"/>
            <a:ext cx="8229600" cy="1146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260648"/>
            <a:ext cx="828092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	Эта </a:t>
            </a:r>
            <a:r>
              <a:rPr lang="ru-RU" dirty="0"/>
              <a:t>мудрость пронизана чистой печалью; «возлюбленная» для нее – не смертная женщина, а сама Истина, к которой они стремятся со всей страстью, но никогда не могут ее достигнуть. </a:t>
            </a:r>
            <a:r>
              <a:rPr lang="ru-RU" dirty="0" err="1"/>
              <a:t>Суфийский</a:t>
            </a:r>
            <a:r>
              <a:rPr lang="ru-RU" dirty="0"/>
              <a:t> «кувшин вина» – это чаша экстаза, вино жизни, сила Бога, опьяняющая от бремени суетности. Фатализм  суфиев означает полный отказ от материализма во всех его проявлениях.</a:t>
            </a:r>
          </a:p>
          <a:p>
            <a:r>
              <a:rPr lang="ru-RU" dirty="0" smtClean="0"/>
              <a:t>	С </a:t>
            </a:r>
            <a:r>
              <a:rPr lang="ru-RU" dirty="0"/>
              <a:t>точки зрения ортодокса, суфий мягок, добр, безобиден, но «слегка не в себе». Он отвергает и небеса, и ад, и рай, и земную твердь. Он живет в </a:t>
            </a:r>
            <a:r>
              <a:rPr lang="ru-RU" dirty="0" err="1"/>
              <a:t>неком</a:t>
            </a:r>
            <a:r>
              <a:rPr lang="ru-RU" dirty="0"/>
              <a:t> «безвоздушном пространстве», питаясь мудростью, любовью и вином. Суфии делят Посвященных – Учителей человечества – на три группы – Мастеров, Пророков и Святых. </a:t>
            </a:r>
            <a:endParaRPr lang="ru-RU" dirty="0" smtClean="0"/>
          </a:p>
          <a:p>
            <a:r>
              <a:rPr lang="ru-RU" dirty="0"/>
              <a:t>	</a:t>
            </a:r>
            <a:r>
              <a:rPr lang="ru-RU" dirty="0" smtClean="0"/>
              <a:t>Учителя-воины </a:t>
            </a:r>
            <a:r>
              <a:rPr lang="ru-RU" dirty="0"/>
              <a:t>называются Мастерами. Они возглавляют армию просветленных, которая обязана сражаться против сил тьмы. Святые – это утешители, заступники, миротворцы – кроткие создания, несущие миссию любви и всепрощения.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437112"/>
            <a:ext cx="5349831" cy="240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59342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Иудейский мистицизм</a:t>
            </a:r>
            <a:endParaRPr lang="ru-RU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7920880" cy="5398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86572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80630"/>
            <a:ext cx="9017220" cy="6762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70554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48" y="0"/>
            <a:ext cx="9036496" cy="6777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7614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2646"/>
            <a:ext cx="8820472" cy="6615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59462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314093" y="1567496"/>
            <a:ext cx="6827912" cy="3840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55976" y="117693"/>
            <a:ext cx="4777864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	Наиболее </a:t>
            </a:r>
            <a:r>
              <a:rPr lang="ru-RU" dirty="0"/>
              <a:t>известными направлениями иудейского мистицизма являются хасидизм, о котором речь шла выше, и каббала.</a:t>
            </a:r>
          </a:p>
          <a:p>
            <a:r>
              <a:rPr lang="ru-RU" dirty="0" smtClean="0"/>
              <a:t>	Каббала </a:t>
            </a:r>
            <a:r>
              <a:rPr lang="ru-RU" dirty="0"/>
              <a:t>(с </a:t>
            </a:r>
            <a:r>
              <a:rPr lang="ru-RU" dirty="0" err="1"/>
              <a:t>ивр</a:t>
            </a:r>
            <a:r>
              <a:rPr lang="ru-RU" dirty="0"/>
              <a:t>. букв «получение», «предание») – это </a:t>
            </a:r>
            <a:r>
              <a:rPr lang="ru-RU" dirty="0" smtClean="0"/>
              <a:t>мистико-теософское </a:t>
            </a:r>
            <a:r>
              <a:rPr lang="ru-RU" dirty="0"/>
              <a:t>учение оккультного характера, а также тесно связанные с ним магические практики. Следует иметь в виду, что каббала не представляет собой отдельного, обособленного течения внутри иудаизма. </a:t>
            </a:r>
            <a:endParaRPr lang="ru-RU" dirty="0" smtClean="0"/>
          </a:p>
          <a:p>
            <a:r>
              <a:rPr lang="ru-RU" dirty="0"/>
              <a:t>	</a:t>
            </a:r>
            <a:r>
              <a:rPr lang="ru-RU" dirty="0" smtClean="0"/>
              <a:t>Ее </a:t>
            </a:r>
            <a:r>
              <a:rPr lang="ru-RU" dirty="0"/>
              <a:t>изучают и практикуют адепты различных направлений.</a:t>
            </a:r>
          </a:p>
          <a:p>
            <a:r>
              <a:rPr lang="ru-RU" dirty="0"/>
              <a:t>Тексты, близкие каббале по духу и являвшиеся ее предвестниками, возникают в еврейской среде в эпоху раннего Средневековья. </a:t>
            </a:r>
            <a:endParaRPr lang="ru-RU" dirty="0" smtClean="0"/>
          </a:p>
          <a:p>
            <a:r>
              <a:rPr lang="ru-RU" dirty="0"/>
              <a:t>	</a:t>
            </a:r>
            <a:r>
              <a:rPr lang="ru-RU" dirty="0" smtClean="0"/>
              <a:t>Так</a:t>
            </a:r>
            <a:r>
              <a:rPr lang="ru-RU" dirty="0"/>
              <a:t>, в период между III и VIII веками появляется трактат «Книга творения», где содержится учение о том, что 22 буквы еврейского алфавита вкупе с десятью числами составляют основу всего творения.</a:t>
            </a:r>
          </a:p>
        </p:txBody>
      </p:sp>
    </p:spTree>
    <p:extLst>
      <p:ext uri="{BB962C8B-B14F-4D97-AF65-F5344CB8AC3E}">
        <p14:creationId xmlns:p14="http://schemas.microsoft.com/office/powerpoint/2010/main" val="14749458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/>
              <a:t>Однако базовый текст каббалы – книга «</a:t>
            </a:r>
            <a:r>
              <a:rPr lang="ru-RU" sz="2800" dirty="0" err="1"/>
              <a:t>Сефер</a:t>
            </a:r>
            <a:r>
              <a:rPr lang="ru-RU" sz="2800" dirty="0"/>
              <a:t> ха-</a:t>
            </a:r>
            <a:r>
              <a:rPr lang="ru-RU" sz="2800" dirty="0" err="1"/>
              <a:t>зохар</a:t>
            </a:r>
            <a:r>
              <a:rPr lang="ru-RU" sz="2800" dirty="0"/>
              <a:t>», или просто "</a:t>
            </a:r>
            <a:r>
              <a:rPr lang="ru-RU" sz="2800" dirty="0" err="1"/>
              <a:t>Зохар</a:t>
            </a:r>
            <a:r>
              <a:rPr lang="ru-RU" sz="2800" dirty="0"/>
              <a:t>" (букв. «Книга сияния»),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340768"/>
            <a:ext cx="5681749" cy="551723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/>
              <a:t>написанная </a:t>
            </a:r>
            <a:r>
              <a:rPr lang="ru-RU" dirty="0"/>
              <a:t>на арамейском языке, появляется в Испании во второй половине XIII века, который и стал временем появления каббалы в собственном смысле слова. Книга надписана именем знаменитого раввина II века н. э. </a:t>
            </a:r>
            <a:r>
              <a:rPr lang="ru-RU" dirty="0" err="1"/>
              <a:t>Шимона</a:t>
            </a:r>
            <a:r>
              <a:rPr lang="ru-RU" dirty="0"/>
              <a:t> бар </a:t>
            </a:r>
            <a:r>
              <a:rPr lang="ru-RU" dirty="0" err="1"/>
              <a:t>Иохая</a:t>
            </a:r>
            <a:r>
              <a:rPr lang="ru-RU" dirty="0"/>
              <a:t>, однако наиболее вероятным ее автором считается кастильский мистик </a:t>
            </a:r>
            <a:r>
              <a:rPr lang="ru-RU" dirty="0" err="1"/>
              <a:t>Моше</a:t>
            </a:r>
            <a:r>
              <a:rPr lang="ru-RU" dirty="0"/>
              <a:t> бен </a:t>
            </a:r>
            <a:r>
              <a:rPr lang="ru-RU" dirty="0" err="1"/>
              <a:t>Шем</a:t>
            </a:r>
            <a:r>
              <a:rPr lang="ru-RU" dirty="0"/>
              <a:t> </a:t>
            </a:r>
            <a:r>
              <a:rPr lang="ru-RU" dirty="0" err="1"/>
              <a:t>Тов</a:t>
            </a:r>
            <a:r>
              <a:rPr lang="ru-RU" dirty="0"/>
              <a:t> де Лион (</a:t>
            </a:r>
            <a:r>
              <a:rPr lang="ru-RU" dirty="0" err="1"/>
              <a:t>ок</a:t>
            </a:r>
            <a:r>
              <a:rPr lang="ru-RU" dirty="0"/>
              <a:t>. 1240– 1305). </a:t>
            </a:r>
            <a:endParaRPr lang="ru-RU" dirty="0" smtClean="0"/>
          </a:p>
          <a:p>
            <a:pPr marL="0" indent="0">
              <a:buNone/>
            </a:pPr>
            <a:r>
              <a:rPr lang="ru-RU" dirty="0"/>
              <a:t>	</a:t>
            </a:r>
            <a:r>
              <a:rPr lang="ru-RU" dirty="0" smtClean="0"/>
              <a:t>В </a:t>
            </a:r>
            <a:r>
              <a:rPr lang="ru-RU" dirty="0"/>
              <a:t>«</a:t>
            </a:r>
            <a:r>
              <a:rPr lang="ru-RU" dirty="0" err="1"/>
              <a:t>Зохаре</a:t>
            </a:r>
            <a:r>
              <a:rPr lang="ru-RU" dirty="0"/>
              <a:t>» делается попытка </a:t>
            </a:r>
            <a:r>
              <a:rPr lang="ru-RU" dirty="0" err="1"/>
              <a:t>эзотерически</a:t>
            </a:r>
            <a:r>
              <a:rPr lang="ru-RU" dirty="0"/>
              <a:t> истолковать библейское откровение, аллегорически интерпретируя не только сами тексты, но также и каждую букву в них. Для каббалы текст Торы выступает в роли вселенского кода. Дешифровав его, можно получить доступ к самым сокровенным тайнам бытия.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253" y="1484784"/>
            <a:ext cx="3354747" cy="4873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91528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68" y="136992"/>
            <a:ext cx="8526328" cy="6721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48232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1143000"/>
          </a:xfrm>
        </p:spPr>
        <p:txBody>
          <a:bodyPr>
            <a:normAutofit/>
          </a:bodyPr>
          <a:lstStyle/>
          <a:p>
            <a:r>
              <a:rPr lang="ru-RU" sz="2800" dirty="0"/>
              <a:t>Бог понимается как непознаваемая беспредельность (</a:t>
            </a:r>
            <a:r>
              <a:rPr lang="ru-RU" sz="2800" dirty="0" err="1"/>
              <a:t>Эйн</a:t>
            </a:r>
            <a:r>
              <a:rPr lang="ru-RU" sz="2800" dirty="0"/>
              <a:t>-Соф),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79912" y="1628800"/>
            <a:ext cx="5364088" cy="52292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smtClean="0"/>
              <a:t>открывающая </a:t>
            </a:r>
            <a:r>
              <a:rPr lang="ru-RU" dirty="0"/>
              <a:t>себя в вещах видимого мира, который есть не что иное, как результат эманации Божества. Акт творения здесь подменяется процессом развертывания Божественной природы, порождающей все сущее. </a:t>
            </a:r>
            <a:endParaRPr lang="ru-RU" dirty="0" smtClean="0"/>
          </a:p>
          <a:p>
            <a:pPr marL="0" indent="0">
              <a:buNone/>
            </a:pPr>
            <a:r>
              <a:rPr lang="ru-RU" dirty="0"/>
              <a:t>	</a:t>
            </a:r>
            <a:r>
              <a:rPr lang="ru-RU" dirty="0" smtClean="0"/>
              <a:t>Этот </a:t>
            </a:r>
            <a:r>
              <a:rPr lang="ru-RU" dirty="0"/>
              <a:t>процесс условно можно разделить на 10 этапов (</a:t>
            </a:r>
            <a:r>
              <a:rPr lang="ru-RU" dirty="0" err="1"/>
              <a:t>Сфирот</a:t>
            </a:r>
            <a:r>
              <a:rPr lang="ru-RU" dirty="0"/>
              <a:t>), являющихся одновременно отражением различных аспектов Бога. 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76" y="1628800"/>
            <a:ext cx="3663330" cy="4884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06218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6632"/>
            <a:ext cx="8229600" cy="4525963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000" dirty="0"/>
              <a:t>Эти </a:t>
            </a:r>
            <a:r>
              <a:rPr lang="ru-RU" sz="2000" dirty="0" err="1"/>
              <a:t>Сфирот</a:t>
            </a:r>
            <a:r>
              <a:rPr lang="ru-RU" sz="2000" dirty="0"/>
              <a:t> суть следующие:</a:t>
            </a:r>
          </a:p>
          <a:p>
            <a:pPr marL="0" indent="0">
              <a:spcBef>
                <a:spcPts val="0"/>
              </a:spcBef>
              <a:buNone/>
            </a:pPr>
            <a:endParaRPr lang="ru-RU" sz="2000" dirty="0"/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/>
              <a:t>1) «Божественный венец»;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2</a:t>
            </a:r>
            <a:r>
              <a:rPr lang="ru-RU" sz="2000" dirty="0"/>
              <a:t>) «Мудрость»;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3</a:t>
            </a:r>
            <a:r>
              <a:rPr lang="ru-RU" sz="2000" dirty="0"/>
              <a:t>) "Разум";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4</a:t>
            </a:r>
            <a:r>
              <a:rPr lang="ru-RU" sz="2000" dirty="0"/>
              <a:t>) "Любовь",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5</a:t>
            </a:r>
            <a:r>
              <a:rPr lang="ru-RU" sz="2000" dirty="0"/>
              <a:t>) «Сила» (или «Суд»);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6</a:t>
            </a:r>
            <a:r>
              <a:rPr lang="ru-RU" sz="2000" dirty="0"/>
              <a:t>) «Сострадание» (или «Красота»);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7</a:t>
            </a:r>
            <a:r>
              <a:rPr lang="ru-RU" sz="2000" dirty="0"/>
              <a:t>) «Вечность»;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8</a:t>
            </a:r>
            <a:r>
              <a:rPr lang="ru-RU" sz="2000" dirty="0"/>
              <a:t>) «Величие»;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9</a:t>
            </a:r>
            <a:r>
              <a:rPr lang="ru-RU" sz="2000" dirty="0"/>
              <a:t>) «Основа Божественных сил»;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10</a:t>
            </a:r>
            <a:r>
              <a:rPr lang="ru-RU" sz="2000" dirty="0"/>
              <a:t>) «Царство Бога».</a:t>
            </a:r>
          </a:p>
          <a:p>
            <a:pPr marL="0" indent="0">
              <a:spcBef>
                <a:spcPts val="0"/>
              </a:spcBef>
              <a:buNone/>
            </a:pPr>
            <a:endParaRPr lang="ru-RU" sz="20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219" y="620688"/>
            <a:ext cx="4535781" cy="60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504" y="414908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	</a:t>
            </a:r>
            <a:r>
              <a:rPr lang="ru-RU" sz="2400" dirty="0" smtClean="0"/>
              <a:t>Схематически </a:t>
            </a:r>
            <a:r>
              <a:rPr lang="ru-RU" sz="2400" dirty="0"/>
              <a:t>комплекс </a:t>
            </a:r>
            <a:r>
              <a:rPr lang="ru-RU" sz="2400" dirty="0" err="1"/>
              <a:t>Сфирот</a:t>
            </a:r>
            <a:r>
              <a:rPr lang="ru-RU" sz="2400" dirty="0"/>
              <a:t> изображается в виде перевернутого дерева, корни которого пронизывают небо, а крона являет собой земной мир.</a:t>
            </a:r>
          </a:p>
        </p:txBody>
      </p:sp>
    </p:spTree>
    <p:extLst>
      <p:ext uri="{BB962C8B-B14F-4D97-AF65-F5344CB8AC3E}">
        <p14:creationId xmlns:p14="http://schemas.microsoft.com/office/powerpoint/2010/main" val="32830536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458311"/>
            <a:ext cx="8945552" cy="439968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 smtClean="0"/>
              <a:t>	Вместе </a:t>
            </a:r>
            <a:r>
              <a:rPr lang="ru-RU" dirty="0"/>
              <a:t>с тем в своем единстве </a:t>
            </a:r>
            <a:r>
              <a:rPr lang="ru-RU" dirty="0" err="1"/>
              <a:t>Сфирот</a:t>
            </a:r>
            <a:r>
              <a:rPr lang="ru-RU" dirty="0"/>
              <a:t> составляют тело космического </a:t>
            </a:r>
            <a:r>
              <a:rPr lang="ru-RU" dirty="0" err="1"/>
              <a:t>первочеловека</a:t>
            </a:r>
            <a:r>
              <a:rPr lang="ru-RU" dirty="0"/>
              <a:t> – Адама </a:t>
            </a:r>
            <a:r>
              <a:rPr lang="ru-RU" dirty="0" err="1"/>
              <a:t>Кадмона</a:t>
            </a:r>
            <a:r>
              <a:rPr lang="ru-RU" dirty="0"/>
              <a:t>. Мир и человек обретают в этом умозрительном построении тождественность. Поскольку мир есть проявление Божества, то человек также приобретает божественные черты. Органы человеческого тела также соотносятся каббалой с десятью </a:t>
            </a:r>
            <a:r>
              <a:rPr lang="ru-RU" dirty="0" err="1"/>
              <a:t>Сфирот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 smtClean="0"/>
              <a:t>	Очевидно</a:t>
            </a:r>
            <a:r>
              <a:rPr lang="ru-RU" dirty="0"/>
              <a:t>, что в такой концепции нет места злу, как и тому, что возникает вопреки воле Творца, равно как нет места и его антагонисту – </a:t>
            </a:r>
            <a:r>
              <a:rPr lang="ru-RU" dirty="0" err="1"/>
              <a:t>диаволу</a:t>
            </a:r>
            <a:r>
              <a:rPr lang="ru-RU" dirty="0"/>
              <a:t>. </a:t>
            </a:r>
            <a:endParaRPr lang="ru-RU" dirty="0" smtClean="0"/>
          </a:p>
          <a:p>
            <a:pPr marL="0" indent="0">
              <a:buNone/>
            </a:pPr>
            <a:r>
              <a:rPr lang="ru-RU" dirty="0"/>
              <a:t>Сам Сатана (</a:t>
            </a:r>
            <a:r>
              <a:rPr lang="ru-RU" dirty="0" err="1"/>
              <a:t>Сатан</a:t>
            </a:r>
            <a:r>
              <a:rPr lang="ru-RU" dirty="0"/>
              <a:t>), в соответствии с Традицией иудаизма, является ангелом Творца, функция которого — быть обвинителем на Небесном Суде.</a:t>
            </a: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7" y="-4454"/>
            <a:ext cx="3688968" cy="246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793"/>
            <a:ext cx="4581536" cy="2439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96927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32"/>
            <a:ext cx="8928992" cy="669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27378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47236" y="188640"/>
            <a:ext cx="5117252" cy="6552728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dirty="0" smtClean="0"/>
              <a:t>	</a:t>
            </a:r>
            <a:r>
              <a:rPr lang="ru-RU" sz="4000" dirty="0" smtClean="0"/>
              <a:t>Несовершенство </a:t>
            </a:r>
            <a:r>
              <a:rPr lang="ru-RU" sz="4000" dirty="0"/>
              <a:t>мира и всякое зло есть не более чем ошибка непросвещенного сознания, не способного увидеть в нем действие одной из Божественных сил – </a:t>
            </a:r>
            <a:r>
              <a:rPr lang="ru-RU" sz="4000" dirty="0" err="1" smtClean="0"/>
              <a:t>Сефирот</a:t>
            </a:r>
            <a:r>
              <a:rPr lang="ru-RU" sz="4000" dirty="0" smtClean="0"/>
              <a:t> </a:t>
            </a:r>
            <a:r>
              <a:rPr lang="ru-RU" sz="4000" dirty="0"/>
              <a:t>(если быть точным, то пятой – «Суд»). Данная система абсолютно монистична. </a:t>
            </a:r>
            <a:endParaRPr lang="ru-RU" sz="4000" dirty="0" smtClean="0"/>
          </a:p>
          <a:p>
            <a:pPr marL="0" indent="0">
              <a:buNone/>
            </a:pPr>
            <a:r>
              <a:rPr lang="ru-RU" sz="4000" dirty="0"/>
              <a:t>	</a:t>
            </a:r>
            <a:r>
              <a:rPr lang="ru-RU" sz="4000" dirty="0" smtClean="0"/>
              <a:t>Это </a:t>
            </a:r>
            <a:r>
              <a:rPr lang="ru-RU" sz="4000" dirty="0"/>
              <a:t>дает основание утверждать, что не только Божественные действия напрямую влияют на земной мир, но и действия, производимые человеком, вызывают непосредственную реакцию в горнем мире. </a:t>
            </a:r>
            <a:endParaRPr lang="ru-RU" sz="4000" dirty="0" smtClean="0"/>
          </a:p>
          <a:p>
            <a:pPr marL="0" indent="0">
              <a:buNone/>
            </a:pPr>
            <a:r>
              <a:rPr lang="ru-RU" sz="4000" dirty="0"/>
              <a:t>	</a:t>
            </a:r>
            <a:r>
              <a:rPr lang="ru-RU" sz="4000" dirty="0" smtClean="0"/>
              <a:t>Таким </a:t>
            </a:r>
            <a:r>
              <a:rPr lang="ru-RU" sz="4000" dirty="0"/>
              <a:t>образом, человек получает механизм прямого воздействия на Бога, причем не только в бытовых, но и в глобально-исторических масштабах. Например, практикуя каббалистические ритуалы, возможно приблизить пришествие Мессии.</a:t>
            </a:r>
          </a:p>
          <a:p>
            <a:pPr marL="0" indent="0">
              <a:buNone/>
            </a:pPr>
            <a:r>
              <a:rPr lang="ru-RU" sz="4000" dirty="0" smtClean="0"/>
              <a:t>	Человеческие </a:t>
            </a:r>
            <a:r>
              <a:rPr lang="ru-RU" sz="4000" dirty="0"/>
              <a:t>грехи нарушают гармонию, изначально существующую внутри </a:t>
            </a:r>
            <a:r>
              <a:rPr lang="ru-RU" sz="4000" dirty="0" err="1"/>
              <a:t>Сфирот</a:t>
            </a:r>
            <a:r>
              <a:rPr lang="ru-RU" sz="4000" dirty="0"/>
              <a:t>, и, напротив, исполнение </a:t>
            </a:r>
            <a:r>
              <a:rPr lang="ru-RU" sz="4000" dirty="0" err="1"/>
              <a:t>мицвот</a:t>
            </a:r>
            <a:r>
              <a:rPr lang="ru-RU" sz="4000" dirty="0"/>
              <a:t> эту гармонию восстанавливает. Таким образом, на каждого иудея возлагается глобальная ответственность за благополучие Вселенной.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2" y="31120"/>
            <a:ext cx="3819525" cy="680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00043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07088" cy="1143000"/>
          </a:xfrm>
        </p:spPr>
        <p:txBody>
          <a:bodyPr/>
          <a:lstStyle/>
          <a:p>
            <a:r>
              <a:rPr lang="ru-RU" dirty="0"/>
              <a:t>Суд</a:t>
            </a:r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617" y="2897560"/>
            <a:ext cx="2896585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202" y="383033"/>
            <a:ext cx="4249582" cy="6474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8107"/>
            <a:ext cx="1945455" cy="3429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5952"/>
            <a:ext cx="2627785" cy="3698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92397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Современный мистицизм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24744"/>
            <a:ext cx="8363272" cy="673499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Исследования пси-поля человека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11820"/>
            <a:ext cx="6690821" cy="5018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316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Мистицизм в Буддизме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60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blue-abstract-background-for-powerpoin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07704" y="404664"/>
            <a:ext cx="7139136" cy="2808312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i="1" dirty="0"/>
              <a:t>В большинстве культур древности мистики сообщали своим народам об ореоле (от греч. </a:t>
            </a:r>
            <a:r>
              <a:rPr lang="ru-RU" i="1" dirty="0" smtClean="0"/>
              <a:t>«аура» </a:t>
            </a:r>
            <a:r>
              <a:rPr lang="ru-RU" i="1" dirty="0"/>
              <a:t>— воздух, дуновение</a:t>
            </a:r>
            <a:r>
              <a:rPr lang="ru-RU" i="1" dirty="0" smtClean="0"/>
              <a:t>), </a:t>
            </a:r>
            <a:r>
              <a:rPr lang="ru-RU" i="1" dirty="0"/>
              <a:t>который </a:t>
            </a:r>
            <a:r>
              <a:rPr lang="ru-RU" i="1" dirty="0" smtClean="0"/>
              <a:t>окружает </a:t>
            </a:r>
            <a:r>
              <a:rPr lang="ru-RU" i="1" dirty="0"/>
              <a:t>каждое человеческое тело. </a:t>
            </a:r>
            <a:endParaRPr lang="ru-RU" i="1" dirty="0" smtClean="0"/>
          </a:p>
          <a:p>
            <a:pPr algn="just"/>
            <a:r>
              <a:rPr lang="ru-RU" i="1" dirty="0" smtClean="0"/>
              <a:t>Без </a:t>
            </a:r>
            <a:r>
              <a:rPr lang="ru-RU" i="1" dirty="0"/>
              <a:t>сомнения, именно эти описания привели в итоге к появлению образных изображений ореола на рисунках, статуях и монетах. </a:t>
            </a:r>
          </a:p>
          <a:p>
            <a:endParaRPr lang="ru-RU" dirty="0"/>
          </a:p>
        </p:txBody>
      </p:sp>
      <p:pic>
        <p:nvPicPr>
          <p:cNvPr id="5" name="Рисунок 4" descr="E-firnoe-telo-chelovek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91000" y="3562350"/>
            <a:ext cx="4953000" cy="329565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blue-abstract-background-for-powerpoin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67744" y="692696"/>
            <a:ext cx="6480720" cy="5760640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i="1" dirty="0" smtClean="0"/>
              <a:t>Египтяне, индусы, персы, греки и римляне рассматривали ореол исключительно только как характеристику своих богов. Это понимание затем было перенято, как и многие другие языческие представления, христианством, поэтому уже в живописных работах раннего христианства можно увидеть изображения ореола. </a:t>
            </a:r>
          </a:p>
          <a:p>
            <a:pPr algn="just"/>
            <a:r>
              <a:rPr lang="ru-RU" i="1" dirty="0" smtClean="0"/>
              <a:t>В противоположность представлениям прежних культур, в которых ореол окружает всю фигуру, здесь он выступает только в форме сияния вокруг головы и является атрибутом пророков, апостолов, святых и ангелов.</a:t>
            </a:r>
            <a:endParaRPr lang="ru-RU" i="1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-bogi-slavyan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548680"/>
            <a:ext cx="5848198" cy="5833614"/>
          </a:xfrm>
        </p:spPr>
      </p:pic>
      <p:pic>
        <p:nvPicPr>
          <p:cNvPr id="5" name="Рисунок 4" descr="ancient_egypt_gods_33.gif"/>
          <p:cNvPicPr>
            <a:picLocks noChangeAspect="1"/>
          </p:cNvPicPr>
          <p:nvPr/>
        </p:nvPicPr>
        <p:blipFill>
          <a:blip r:embed="rId3" cstate="print"/>
          <a:srcRect l="13576" t="4851" r="10920" b="4851"/>
          <a:stretch>
            <a:fillRect/>
          </a:stretch>
        </p:blipFill>
        <p:spPr>
          <a:xfrm>
            <a:off x="5868144" y="548680"/>
            <a:ext cx="3275856" cy="5832648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blue-abstract-background-for-powerpoin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987824" y="188640"/>
            <a:ext cx="5925344" cy="6264696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i="1" dirty="0"/>
              <a:t>Важнейшее открытие в области электрической фотографии ауры удалось сделать советским исследователям — супружеской паре Семену и Валентине </a:t>
            </a:r>
            <a:r>
              <a:rPr lang="ru-RU" i="1" dirty="0" err="1"/>
              <a:t>Кирлиан</a:t>
            </a:r>
            <a:r>
              <a:rPr lang="ru-RU" i="1" dirty="0"/>
              <a:t>, применившим свой метод </a:t>
            </a:r>
            <a:r>
              <a:rPr lang="ru-RU" i="1" dirty="0" smtClean="0"/>
              <a:t>«электрографии» </a:t>
            </a:r>
            <a:r>
              <a:rPr lang="ru-RU" i="1" dirty="0"/>
              <a:t>в поле высокой частоты. </a:t>
            </a:r>
            <a:endParaRPr lang="ru-RU" i="1" dirty="0" smtClean="0"/>
          </a:p>
          <a:p>
            <a:pPr algn="just"/>
            <a:r>
              <a:rPr lang="ru-RU" i="1" dirty="0" smtClean="0"/>
              <a:t>При </a:t>
            </a:r>
            <a:r>
              <a:rPr lang="ru-RU" i="1" dirty="0"/>
              <a:t>этом методе черно-белые или цветные пленки кладутся эмульсионной стороной вверх на металлическую пластинку, через которую пропускается ток в 10000 вольт с частотой колебаний в 3000 герц. На эмульсионную сторону пленки при красном освещении кладется объект исследований и оставляется на 1/25 секунды. Когда пленка проявлена, на ней виден результат: фотография </a:t>
            </a:r>
            <a:r>
              <a:rPr lang="ru-RU" i="1" dirty="0" smtClean="0"/>
              <a:t>ауры. </a:t>
            </a:r>
            <a:endParaRPr lang="ru-RU" i="1" dirty="0"/>
          </a:p>
          <a:p>
            <a:endParaRPr lang="ru-RU" dirty="0"/>
          </a:p>
        </p:txBody>
      </p:sp>
      <p:pic>
        <p:nvPicPr>
          <p:cNvPr id="5" name="Рисунок 4" descr="http://psexpert.chat.ru/2kirlian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4797152"/>
            <a:ext cx="2664296" cy="206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blue-abstract-background-for-powerpoin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63688" y="476672"/>
            <a:ext cx="6923112" cy="576064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i="1" dirty="0" smtClean="0"/>
              <a:t>Когда фотографии </a:t>
            </a:r>
            <a:r>
              <a:rPr lang="ru-RU" i="1" dirty="0" err="1" smtClean="0"/>
              <a:t>Кирлиан</a:t>
            </a:r>
            <a:r>
              <a:rPr lang="ru-RU" i="1" dirty="0" smtClean="0"/>
              <a:t> в конце 60-х годов были представлены общественности мира, во всех частях земного шара возросла научная активность.</a:t>
            </a:r>
          </a:p>
          <a:p>
            <a:pPr algn="just"/>
            <a:r>
              <a:rPr lang="ru-RU" i="1" dirty="0" smtClean="0"/>
              <a:t> Особенно интенсивно занимались эффектом </a:t>
            </a:r>
            <a:r>
              <a:rPr lang="ru-RU" i="1" dirty="0" err="1" smtClean="0"/>
              <a:t>Кирлиан</a:t>
            </a:r>
            <a:r>
              <a:rPr lang="ru-RU" i="1" dirty="0" smtClean="0"/>
              <a:t> в Америке, и уже скоро со специально изготовленными аппаратами были достигнуты успехи — собственные фотографии описанных и показанных </a:t>
            </a:r>
            <a:r>
              <a:rPr lang="ru-RU" i="1" dirty="0" err="1" smtClean="0"/>
              <a:t>Кирлиан</a:t>
            </a:r>
            <a:r>
              <a:rPr lang="ru-RU" i="1" dirty="0" smtClean="0"/>
              <a:t> фотографий излучений.</a:t>
            </a:r>
            <a:endParaRPr lang="ru-RU" i="1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432708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30350" y="1628800"/>
            <a:ext cx="3113650" cy="468051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/>
              <a:t>Фотографии, сделанные методом </a:t>
            </a:r>
            <a:r>
              <a:rPr lang="ru-RU" i="1" dirty="0" err="1" smtClean="0"/>
              <a:t>Кирлиана</a:t>
            </a:r>
            <a:endParaRPr lang="ru-RU" i="1" dirty="0"/>
          </a:p>
        </p:txBody>
      </p:sp>
      <p:pic>
        <p:nvPicPr>
          <p:cNvPr id="7" name="Рисунок 6" descr="4c81eb721bc155d6dee3465331185ab2.gif"/>
          <p:cNvPicPr>
            <a:picLocks noChangeAspect="1"/>
          </p:cNvPicPr>
          <p:nvPr/>
        </p:nvPicPr>
        <p:blipFill>
          <a:blip r:embed="rId3" cstate="print"/>
          <a:srcRect t="281" r="4841" b="164"/>
          <a:stretch>
            <a:fillRect/>
          </a:stretch>
        </p:blipFill>
        <p:spPr>
          <a:xfrm>
            <a:off x="2627784" y="1628800"/>
            <a:ext cx="3528392" cy="4680520"/>
          </a:xfrm>
          <a:prstGeom prst="rect">
            <a:avLst/>
          </a:prstGeom>
        </p:spPr>
      </p:pic>
      <p:pic>
        <p:nvPicPr>
          <p:cNvPr id="8" name="Рисунок 7" descr="photo_kirlian_6.jpg"/>
          <p:cNvPicPr>
            <a:picLocks noChangeAspect="1"/>
          </p:cNvPicPr>
          <p:nvPr/>
        </p:nvPicPr>
        <p:blipFill>
          <a:blip r:embed="rId4" cstate="print"/>
          <a:srcRect l="5732" r="6898" b="367"/>
          <a:stretch>
            <a:fillRect/>
          </a:stretch>
        </p:blipFill>
        <p:spPr>
          <a:xfrm>
            <a:off x="0" y="1628800"/>
            <a:ext cx="2736304" cy="468052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blue-abstract-background-for-powerpoin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8880" y="2764085"/>
            <a:ext cx="6995120" cy="4093915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i="1" dirty="0"/>
              <a:t>Посвященные в тайную науку лица и парапсихологи знают на основании тысячелетнего опыта, что эти </a:t>
            </a:r>
            <a:r>
              <a:rPr lang="ru-RU" i="1" dirty="0" smtClean="0"/>
              <a:t>«ореол» </a:t>
            </a:r>
            <a:r>
              <a:rPr lang="ru-RU" i="1" dirty="0"/>
              <a:t>или </a:t>
            </a:r>
            <a:r>
              <a:rPr lang="ru-RU" i="1" dirty="0" smtClean="0"/>
              <a:t>«аура» </a:t>
            </a:r>
            <a:r>
              <a:rPr lang="ru-RU" i="1" dirty="0"/>
              <a:t>являются </a:t>
            </a:r>
            <a:r>
              <a:rPr lang="ru-RU" i="1" dirty="0" smtClean="0"/>
              <a:t>невидимым </a:t>
            </a:r>
            <a:r>
              <a:rPr lang="ru-RU" i="1" dirty="0"/>
              <a:t>полем излучения, которое образуется под давлением излучения исходящей от энергетического тела космической энергии, с одной стороны, и (более слабым) давлением излучения свободной космической энергии, с другой стороны. </a:t>
            </a:r>
          </a:p>
          <a:p>
            <a:endParaRPr lang="ru-RU" dirty="0"/>
          </a:p>
        </p:txBody>
      </p:sp>
      <p:pic>
        <p:nvPicPr>
          <p:cNvPr id="5" name="Рисунок 4" descr="http://psexpert.chat.ru/2sun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260648"/>
            <a:ext cx="5606661" cy="2172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323528" y="404664"/>
            <a:ext cx="2448272" cy="1800200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/>
              <a:t>Очень наглядно мы можем наблюдать это давление излучения на световых квантах — фотонах, которые излучаются Солнцем.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blue-abstract-background-for-powerpoin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79712" y="305272"/>
            <a:ext cx="4320480" cy="6552728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ru-RU" dirty="0"/>
              <a:t>Пси-поле есть у каждого человека, конечно у разных людей оно имеет разную структуру, плотность, силу. Первое, что необходимо сделать — научиться создавать и управлять своим защитным полем. Человек должен выработать способность создания защитного поля на </a:t>
            </a:r>
            <a:r>
              <a:rPr lang="ru-RU" dirty="0" smtClean="0"/>
              <a:t>уровне подсознания.</a:t>
            </a:r>
            <a:endParaRPr lang="ru-RU" dirty="0"/>
          </a:p>
        </p:txBody>
      </p:sp>
      <p:pic>
        <p:nvPicPr>
          <p:cNvPr id="5" name="Рисунок 4" descr="0302aur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88224" y="0"/>
            <a:ext cx="2555776" cy="1691924"/>
          </a:xfrm>
          <a:prstGeom prst="rect">
            <a:avLst/>
          </a:prstGeom>
        </p:spPr>
      </p:pic>
      <p:pic>
        <p:nvPicPr>
          <p:cNvPr id="6" name="Рисунок 5" descr="Эзотерика-1.jpg"/>
          <p:cNvPicPr>
            <a:picLocks noChangeAspect="1"/>
          </p:cNvPicPr>
          <p:nvPr/>
        </p:nvPicPr>
        <p:blipFill>
          <a:blip r:embed="rId4" cstate="print"/>
          <a:srcRect b="3306"/>
          <a:stretch>
            <a:fillRect/>
          </a:stretch>
        </p:blipFill>
        <p:spPr>
          <a:xfrm>
            <a:off x="6588224" y="1844824"/>
            <a:ext cx="2555776" cy="2106081"/>
          </a:xfrm>
          <a:prstGeom prst="rect">
            <a:avLst/>
          </a:prstGeom>
        </p:spPr>
      </p:pic>
      <p:pic>
        <p:nvPicPr>
          <p:cNvPr id="7" name="Рисунок 6" descr="clxQ-7QN2i0.jpg"/>
          <p:cNvPicPr>
            <a:picLocks noChangeAspect="1"/>
          </p:cNvPicPr>
          <p:nvPr/>
        </p:nvPicPr>
        <p:blipFill>
          <a:blip r:embed="rId5" cstate="print"/>
          <a:srcRect b="3420"/>
          <a:stretch>
            <a:fillRect/>
          </a:stretch>
        </p:blipFill>
        <p:spPr>
          <a:xfrm>
            <a:off x="6588224" y="4106795"/>
            <a:ext cx="2555775" cy="2751205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blue-abstract-background-for-powerpoin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Создание защиты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196752"/>
            <a:ext cx="8352928" cy="2736304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dirty="0"/>
              <a:t>Сконцентрируйтесь на мысли: «</a:t>
            </a:r>
            <a:r>
              <a:rPr lang="ru-RU" b="1" dirty="0"/>
              <a:t>Вокруг меня создаётся из моей энергии защитный кокон (оболочка), через который не может проникнуть отрицательная энергия</a:t>
            </a:r>
            <a:r>
              <a:rPr lang="ru-RU" dirty="0"/>
              <a:t>». Такую установку надо делать каждую свободную минуту до тех пор, пока мозг не выработает условный рефлекс на защиту. Далее нужно лишь периодически проверять состояние и мощность этой защиты. </a:t>
            </a:r>
          </a:p>
        </p:txBody>
      </p:sp>
      <p:pic>
        <p:nvPicPr>
          <p:cNvPr id="5" name="Рисунок 4" descr="ochishcheniy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0" y="3848100"/>
            <a:ext cx="6096000" cy="30099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blue-abstract-background-for-powerpoin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99792" y="476672"/>
            <a:ext cx="5987008" cy="5976664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dirty="0" smtClean="0"/>
              <a:t>Если защита создана правильно, возможность её разрушения становиться минимальной. Что очень важно для сохранения целостности защиты, так это отсутствие у человека отрицательных эмоций. </a:t>
            </a:r>
          </a:p>
          <a:p>
            <a:pPr algn="just"/>
            <a:r>
              <a:rPr lang="ru-RU" dirty="0" smtClean="0"/>
              <a:t>Дело в том, что они открывают защиту изнутри, создавая при этом, потоки энергии по составу и качеству тождественные уровню нижнего </a:t>
            </a:r>
            <a:r>
              <a:rPr lang="ru-RU" dirty="0" err="1" smtClean="0"/>
              <a:t>астрала</a:t>
            </a:r>
            <a:r>
              <a:rPr lang="ru-RU" dirty="0" smtClean="0"/>
              <a:t>. </a:t>
            </a:r>
          </a:p>
          <a:p>
            <a:pPr algn="just"/>
            <a:r>
              <a:rPr lang="ru-RU" dirty="0" smtClean="0"/>
              <a:t>Это создаёт благоприятные условия для действия астральных животных, а также для любого другого </a:t>
            </a:r>
            <a:r>
              <a:rPr lang="ru-RU" dirty="0" err="1" smtClean="0"/>
              <a:t>пси-энергетического</a:t>
            </a:r>
            <a:r>
              <a:rPr lang="ru-RU" dirty="0" smtClean="0"/>
              <a:t> воздействия на человека.</a:t>
            </a: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6522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15374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501ad6876cb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700"/>
          <a:stretch>
            <a:fillRect/>
          </a:stretch>
        </p:blipFill>
        <p:spPr>
          <a:xfrm>
            <a:off x="0" y="764704"/>
            <a:ext cx="9144000" cy="5112568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blue-abstract-background-for-powerpoin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Энергетическая очистка продуктов питания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/>
            <a:r>
              <a:rPr lang="ru-RU" dirty="0"/>
              <a:t>Кроме защиты, хотелось бы обратить внимание на возможность энергетической очистки продуктов питания. Любая пища, как растительная, так и мясная, имеет органические яды, которые ускоряют процесс разрушения организма и замедляют развитие. Поэтому, необходимо нейтрализовать, расщепить эти яды. </a:t>
            </a:r>
            <a:endParaRPr lang="ru-RU" dirty="0" smtClean="0"/>
          </a:p>
          <a:p>
            <a:pPr algn="just"/>
            <a:r>
              <a:rPr lang="ru-RU" dirty="0" smtClean="0"/>
              <a:t>Для этого </a:t>
            </a:r>
            <a:r>
              <a:rPr lang="ru-RU" dirty="0"/>
              <a:t>представьте, как ваша энергия начинает активно двигаться по энергетическим каналам вашего тела. Далее — мысленно направляйте энергию, через руки на пищу, которую хотите очистить. При этом вы должны представить, как она расщепляет все яды в пище.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blue-abstract-background-for-powerpoin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88024" y="332656"/>
            <a:ext cx="3960440" cy="5904656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i="1" dirty="0" smtClean="0"/>
              <a:t>При движении энергии через руки, вы можете чувствовать вибрацию, тепло, иголочки и, чем активней процесс расщепления ядов, тем более яркие и сильные ощущения вы получите. Таким же образом можно очищать воду, соки, любые другие жидкости.</a:t>
            </a:r>
            <a:endParaRPr lang="ru-RU" i="1" dirty="0"/>
          </a:p>
        </p:txBody>
      </p:sp>
      <p:pic>
        <p:nvPicPr>
          <p:cNvPr id="5" name="Рисунок 4" descr="stikli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75656" y="1052736"/>
            <a:ext cx="3125262" cy="4584912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blue-abstract-background-for-powerpoin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63688" y="332657"/>
            <a:ext cx="7067128" cy="3168352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dirty="0" smtClean="0"/>
              <a:t>Кроме нейтрализации отрицательных для организма веществ, свойств, можно усилить то положительное, что несут в себе эти вещества и создать новые свойства и качества. </a:t>
            </a:r>
          </a:p>
          <a:p>
            <a:pPr algn="just"/>
            <a:r>
              <a:rPr lang="ru-RU" dirty="0" smtClean="0"/>
              <a:t>Если вы при этом в состоянии визуализировать эти потоки — значит, вы имеете повышенную чувствительность и при правильном развитии, можете довольно быстро достичь более высокого уровня развития своей сущности, сознания.</a:t>
            </a:r>
            <a:endParaRPr lang="ru-RU" dirty="0"/>
          </a:p>
        </p:txBody>
      </p:sp>
      <p:pic>
        <p:nvPicPr>
          <p:cNvPr id="5" name="Рисунок 4" descr="0302aur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79912" y="3284984"/>
            <a:ext cx="4762500" cy="31527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2400" dirty="0"/>
              <a:t>В сутрах описываются примеры сверхчеловеческих способностей у монахов, достигших глубоких уровней сосредоточения. </a:t>
            </a:r>
            <a:r>
              <a:rPr lang="ru-RU" sz="2400" dirty="0" smtClean="0"/>
              <a:t> Эти </a:t>
            </a:r>
            <a:r>
              <a:rPr lang="ru-RU" sz="2400" dirty="0" err="1"/>
              <a:t>сверхспособности</a:t>
            </a:r>
            <a:r>
              <a:rPr lang="ru-RU" sz="2400" dirty="0"/>
              <a:t> считаются побочными продуктами в процессе достижения главной цели — раскрытии свободы ума.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731535"/>
            <a:ext cx="5544616" cy="5009833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dirty="0" smtClean="0"/>
              <a:t>	</a:t>
            </a:r>
            <a:r>
              <a:rPr lang="ru-RU" sz="4000" dirty="0" smtClean="0"/>
              <a:t>Будда </a:t>
            </a:r>
            <a:r>
              <a:rPr lang="ru-RU" sz="4000" dirty="0"/>
              <a:t>может заглянуть в любое время и в любое место в любом из миров, чтобы проявить для своего ума эту часть реальности. По-другому ещё называют всеведение. </a:t>
            </a:r>
            <a:endParaRPr lang="ru-RU" sz="4000" dirty="0" smtClean="0"/>
          </a:p>
          <a:p>
            <a:pPr marL="0" indent="0">
              <a:buNone/>
            </a:pPr>
            <a:r>
              <a:rPr lang="ru-RU" sz="4000" dirty="0"/>
              <a:t>	</a:t>
            </a:r>
            <a:r>
              <a:rPr lang="ru-RU" sz="4000" dirty="0" smtClean="0"/>
              <a:t>Также </a:t>
            </a:r>
            <a:r>
              <a:rPr lang="ru-RU" sz="4000" dirty="0" err="1"/>
              <a:t>будды</a:t>
            </a:r>
            <a:r>
              <a:rPr lang="ru-RU" sz="4000" dirty="0"/>
              <a:t> могут телепатически распознавать чужие мысли и общаться напрямую от сознания к сознанию без слов. Ещё могут отделять основу ума от тела и путешествовать в разные миры, чтобы обучать божеств, и других невоплощённых в материи существ. </a:t>
            </a:r>
            <a:endParaRPr lang="ru-RU" sz="4000" dirty="0" smtClean="0"/>
          </a:p>
          <a:p>
            <a:pPr marL="0" indent="0">
              <a:buNone/>
            </a:pPr>
            <a:r>
              <a:rPr lang="ru-RU" sz="4000" dirty="0"/>
              <a:t>	</a:t>
            </a:r>
            <a:r>
              <a:rPr lang="ru-RU" sz="4000" dirty="0" smtClean="0"/>
              <a:t>Также </a:t>
            </a:r>
            <a:r>
              <a:rPr lang="ru-RU" sz="4000" dirty="0" err="1"/>
              <a:t>будды</a:t>
            </a:r>
            <a:r>
              <a:rPr lang="ru-RU" sz="4000" dirty="0"/>
              <a:t> точно распознают кармические связи, что есть причина и следствие какого-либо явления. Могут вспомнить все формы воплощения любого ума. </a:t>
            </a:r>
            <a:endParaRPr lang="ru-RU" sz="4000" dirty="0" smtClean="0"/>
          </a:p>
          <a:p>
            <a:pPr marL="0" indent="0">
              <a:buNone/>
            </a:pPr>
            <a:r>
              <a:rPr lang="ru-RU" sz="4000" dirty="0"/>
              <a:t>	</a:t>
            </a:r>
            <a:r>
              <a:rPr lang="ru-RU" sz="4000" dirty="0" smtClean="0"/>
              <a:t>Также </a:t>
            </a:r>
            <a:r>
              <a:rPr lang="ru-RU" sz="4000" dirty="0" err="1"/>
              <a:t>сверхспособностью</a:t>
            </a:r>
            <a:r>
              <a:rPr lang="ru-RU" sz="4000" dirty="0"/>
              <a:t> считается способность определить уровень развития ума другого существа, например, распознать другого </a:t>
            </a:r>
            <a:r>
              <a:rPr lang="ru-RU" sz="4000" dirty="0" err="1"/>
              <a:t>будду</a:t>
            </a:r>
            <a:r>
              <a:rPr lang="ru-RU" sz="4000" dirty="0"/>
              <a:t>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728" y="1731535"/>
            <a:ext cx="3467100" cy="360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0767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6633"/>
            <a:ext cx="8784976" cy="28083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	</a:t>
            </a:r>
            <a:r>
              <a:rPr lang="ru-RU" sz="2600" dirty="0" smtClean="0"/>
              <a:t>Монахи </a:t>
            </a:r>
            <a:r>
              <a:rPr lang="ru-RU" sz="2600" dirty="0"/>
              <a:t>ограничивают использование этих способностей, чтобы никому не навредить и не создать привязанность ума. Главной такой способностью продвинутого практика является прямое знание реальности такой, какая она есть без искажений. Такое сверхчеловеческое зрение</a:t>
            </a:r>
            <a:r>
              <a:rPr lang="ru-RU" sz="2600" dirty="0" smtClean="0"/>
              <a:t>.</a:t>
            </a:r>
            <a:endParaRPr lang="ru-RU" dirty="0"/>
          </a:p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520" y="3011697"/>
            <a:ext cx="5385048" cy="359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2914784"/>
            <a:ext cx="32403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	</a:t>
            </a:r>
            <a:r>
              <a:rPr lang="ru-RU" sz="2400" dirty="0" smtClean="0"/>
              <a:t>Монахи </a:t>
            </a:r>
            <a:r>
              <a:rPr lang="ru-RU" sz="2400" dirty="0"/>
              <a:t>дают обет не пользоваться приобретенными способностями, во избежание причинения вреда себе и другим, а также не врать о проявлении таких способностей</a:t>
            </a:r>
          </a:p>
        </p:txBody>
      </p:sp>
    </p:spTree>
    <p:extLst>
      <p:ext uri="{BB962C8B-B14F-4D97-AF65-F5344CB8AC3E}">
        <p14:creationId xmlns:p14="http://schemas.microsoft.com/office/powerpoint/2010/main" val="1305257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Христианский мистицизм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96752"/>
            <a:ext cx="8363272" cy="547260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/>
              <a:t>Христианский мистицизм — практика в христианстве, направленная на единение с Богом, осознанное познание Бога. Основным инструмент на пути к Божественному является глубокая молитва, связанная с образами Иисуса Христа и Святого Духа.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Христианский мистицизм неотделим от Христа — только при его посредничестве можно восстановить прерванную связь между человеком и Богом. При этом для постижения истины нужно, наряду со следованием мистическим практикам, очищаться, творить дела любви во славу Христа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/>
              <a:t>Среди известных христианских мистиков нужно отметить Псевдо-Дионисия </a:t>
            </a:r>
            <a:r>
              <a:rPr lang="ru-RU" dirty="0" err="1"/>
              <a:t>Ареопагита</a:t>
            </a:r>
            <a:r>
              <a:rPr lang="ru-RU" dirty="0"/>
              <a:t>, Св. Максима Исповедника, Св. Фому </a:t>
            </a:r>
            <a:r>
              <a:rPr lang="ru-RU" dirty="0" err="1"/>
              <a:t>Аквината</a:t>
            </a:r>
            <a:r>
              <a:rPr lang="ru-RU" dirty="0"/>
              <a:t>, Якоба </a:t>
            </a:r>
            <a:r>
              <a:rPr lang="ru-RU" dirty="0" err="1"/>
              <a:t>Бёме</a:t>
            </a:r>
            <a:r>
              <a:rPr lang="ru-RU" dirty="0"/>
              <a:t>, </a:t>
            </a:r>
            <a:r>
              <a:rPr lang="ru-RU" dirty="0" err="1"/>
              <a:t>Ангелуса</a:t>
            </a:r>
            <a:r>
              <a:rPr lang="ru-RU" dirty="0"/>
              <a:t> </a:t>
            </a:r>
            <a:r>
              <a:rPr lang="ru-RU" dirty="0" err="1"/>
              <a:t>Силезиуса</a:t>
            </a:r>
            <a:r>
              <a:rPr lang="ru-RU" dirty="0"/>
              <a:t>, </a:t>
            </a:r>
            <a:r>
              <a:rPr lang="ru-RU" dirty="0" err="1"/>
              <a:t>Майстера</a:t>
            </a:r>
            <a:r>
              <a:rPr lang="ru-RU" dirty="0"/>
              <a:t> </a:t>
            </a:r>
            <a:r>
              <a:rPr lang="ru-RU" dirty="0" err="1"/>
              <a:t>Экхарта</a:t>
            </a:r>
            <a:r>
              <a:rPr lang="ru-RU" dirty="0"/>
              <a:t>, Иоганна </a:t>
            </a:r>
            <a:r>
              <a:rPr lang="ru-RU" dirty="0" err="1"/>
              <a:t>Таулера</a:t>
            </a:r>
            <a:r>
              <a:rPr lang="ru-RU" dirty="0"/>
              <a:t>, Валентина </a:t>
            </a:r>
            <a:r>
              <a:rPr lang="ru-RU" dirty="0" err="1"/>
              <a:t>Вайгеля</a:t>
            </a:r>
            <a:r>
              <a:rPr lang="ru-RU" dirty="0"/>
              <a:t>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История христианского мистицизма началась с возникновения христианства. Это подтверждается в ряде цитат из Библии, например, "Возлюбленные! мы теперь дети Божии; но ещё не открылось, что будем. Знаем только, что, когда откроется, будем подобны Ему, потому что увидим Его, как Он есть" (1-е Иоанна 3:2).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5097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68" y="87870"/>
            <a:ext cx="9019832" cy="6756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4239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47864" y="188640"/>
            <a:ext cx="5544616" cy="6192688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Мистики </a:t>
            </a:r>
            <a:r>
              <a:rPr lang="ru-RU" dirty="0"/>
              <a:t>христиане для постижения Бога двигались различными путями, например, учились думать как Христос.</a:t>
            </a:r>
          </a:p>
          <a:p>
            <a:endParaRPr lang="ru-RU" dirty="0"/>
          </a:p>
          <a:p>
            <a:r>
              <a:rPr lang="ru-RU" dirty="0"/>
              <a:t>Важнейшим понятием христианского мистицизма является "</a:t>
            </a:r>
            <a:r>
              <a:rPr lang="ru-RU" dirty="0" err="1"/>
              <a:t>обожение</a:t>
            </a:r>
            <a:r>
              <a:rPr lang="ru-RU" dirty="0"/>
              <a:t>" — "</a:t>
            </a:r>
            <a:r>
              <a:rPr lang="ru-RU" dirty="0" err="1"/>
              <a:t>теозис</a:t>
            </a:r>
            <a:r>
              <a:rPr lang="ru-RU" dirty="0"/>
              <a:t>". Это преображение человека, когда он приближается к Богу через жизнь в гармоничном общении с Ним, Церковью, человечеством и всеми творением, включая себя.</a:t>
            </a:r>
          </a:p>
          <a:p>
            <a:endParaRPr lang="ru-RU" dirty="0"/>
          </a:p>
          <a:p>
            <a:r>
              <a:rPr lang="ru-RU" dirty="0"/>
              <a:t>Есть различные трактовки этапов приближения к Богу в христианском мистицизме, например, очистительный, аскетический и </a:t>
            </a:r>
            <a:r>
              <a:rPr lang="ru-RU" dirty="0" err="1"/>
              <a:t>озарительный</a:t>
            </a:r>
            <a:r>
              <a:rPr lang="ru-RU" dirty="0"/>
              <a:t>, объединительный, дающий возможность лицезреть Бога лицом к лицу. Другая распространённая трактовка шагов мистического пути — очищение (соответствует телу), просвещение (относится к разуму) и единение (категория духа).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62" y="815256"/>
            <a:ext cx="3343501" cy="5631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669406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1427</Words>
  <Application>Microsoft Office PowerPoint</Application>
  <PresentationFormat>Экран (4:3)</PresentationFormat>
  <Paragraphs>103</Paragraphs>
  <Slides>43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Тема Office</vt:lpstr>
      <vt:lpstr>Религиозный мистицизм</vt:lpstr>
      <vt:lpstr>Презентация PowerPoint</vt:lpstr>
      <vt:lpstr>Мистицизм в Буддизме</vt:lpstr>
      <vt:lpstr>Презентация PowerPoint</vt:lpstr>
      <vt:lpstr>В сутрах описываются примеры сверхчеловеческих способностей у монахов, достигших глубоких уровней сосредоточения.  Эти сверхспособности считаются побочными продуктами в процессе достижения главной цели — раскрытии свободы ума. </vt:lpstr>
      <vt:lpstr>Презентация PowerPoint</vt:lpstr>
      <vt:lpstr>Христианский мистицизм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Основы исламского мистицизма</vt:lpstr>
      <vt:lpstr>Презентация PowerPoint</vt:lpstr>
      <vt:lpstr>Презентация PowerPoint</vt:lpstr>
      <vt:lpstr>Сами суфии объясняют происхождение своего названия от двух слов, или корней, означающих «шерсть» и «мудрость». </vt:lpstr>
      <vt:lpstr>Презентация PowerPoint</vt:lpstr>
      <vt:lpstr>Иудейский мистицизм</vt:lpstr>
      <vt:lpstr>Презентация PowerPoint</vt:lpstr>
      <vt:lpstr>Презентация PowerPoint</vt:lpstr>
      <vt:lpstr>Презентация PowerPoint</vt:lpstr>
      <vt:lpstr>Однако базовый текст каббалы – книга «Сефер ха-зохар», или просто "Зохар" (букв. «Книга сияния»), </vt:lpstr>
      <vt:lpstr>Презентация PowerPoint</vt:lpstr>
      <vt:lpstr>Бог понимается как непознаваемая беспредельность (Эйн-Соф), </vt:lpstr>
      <vt:lpstr>Презентация PowerPoint</vt:lpstr>
      <vt:lpstr>Презентация PowerPoint</vt:lpstr>
      <vt:lpstr>Презентация PowerPoint</vt:lpstr>
      <vt:lpstr>Презентация PowerPoint</vt:lpstr>
      <vt:lpstr>Суд</vt:lpstr>
      <vt:lpstr>Современный мистицизм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Фотографии, сделанные методом Кирлиана</vt:lpstr>
      <vt:lpstr>Презентация PowerPoint</vt:lpstr>
      <vt:lpstr>Презентация PowerPoint</vt:lpstr>
      <vt:lpstr>Создание защиты</vt:lpstr>
      <vt:lpstr>Презентация PowerPoint</vt:lpstr>
      <vt:lpstr>Презентация PowerPoint</vt:lpstr>
      <vt:lpstr>Энергетическая очистка продуктов питания</vt:lpstr>
      <vt:lpstr>Презентация PowerPoint</vt:lpstr>
      <vt:lpstr>Презентация PowerPoint</vt:lpstr>
    </vt:vector>
  </TitlesOfParts>
  <Company>******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******</dc:creator>
  <cp:lastModifiedBy>Надежда</cp:lastModifiedBy>
  <cp:revision>56</cp:revision>
  <dcterms:created xsi:type="dcterms:W3CDTF">2016-05-25T15:27:11Z</dcterms:created>
  <dcterms:modified xsi:type="dcterms:W3CDTF">2019-10-01T18:13:44Z</dcterms:modified>
</cp:coreProperties>
</file>